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87" r:id="rId5"/>
    <p:sldId id="273" r:id="rId6"/>
    <p:sldId id="275" r:id="rId7"/>
    <p:sldId id="286" r:id="rId8"/>
    <p:sldId id="276" r:id="rId9"/>
    <p:sldId id="277" r:id="rId10"/>
    <p:sldId id="278" r:id="rId11"/>
    <p:sldId id="279" r:id="rId12"/>
    <p:sldId id="271" r:id="rId13"/>
    <p:sldId id="282" r:id="rId14"/>
    <p:sldId id="283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0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ли Вы читать художественную литературу?</a:t>
            </a:r>
            <a:endParaRPr lang="ru-RU" sz="1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3310390326741197E-2"/>
          <c:y val="2.1451347075549146E-2"/>
        </c:manualLayout>
      </c:layout>
      <c:overlay val="0"/>
      <c:spPr>
        <a:noFill/>
        <a:ln w="25403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explosion val="3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9DC3-441D-960E-F7485FDE8507}"/>
              </c:ext>
            </c:extLst>
          </c:dPt>
          <c:dPt>
            <c:idx val="1"/>
            <c:bubble3D val="0"/>
            <c:explosion val="1"/>
            <c:extLst>
              <c:ext xmlns:c16="http://schemas.microsoft.com/office/drawing/2014/chart" uri="{C3380CC4-5D6E-409C-BE32-E72D297353CC}">
                <c16:uniqueId val="{00000001-9DC3-441D-960E-F7485FDE8507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3-441D-960E-F7485FDE8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561166066831225"/>
          <c:y val="0.86935365344007776"/>
          <c:w val="0.37810609840694182"/>
          <c:h val="9.2331988626385836E-2"/>
        </c:manualLayout>
      </c:layout>
      <c:overlay val="0"/>
      <c:spPr>
        <a:noFill/>
        <a:ln w="254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6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Предполагаете ли Вы, что на страницах художественных текстов собака - друг человека?</a:t>
            </a:r>
            <a:endParaRPr lang="ru-RU" sz="16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845555686136248"/>
          <c:y val="1.0441087391062788E-2"/>
        </c:manualLayout>
      </c:layout>
      <c:overlay val="0"/>
      <c:spPr>
        <a:noFill/>
        <a:ln w="2533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29553022290124"/>
          <c:y val="0.24688338849270858"/>
          <c:w val="0.50976965565871435"/>
          <c:h val="0.725155294213364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chemeClr val="accent1"/>
              </a:solidFill>
              <a:ln w="1900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C43-449B-8C69-D2D6FDB54AE3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0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43-449B-8C69-D2D6FDB54A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0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43-449B-8C69-D2D6FDB54A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0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43-449B-8C69-D2D6FDB54AE3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43-449B-8C69-D2D6FDB54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8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301778509029658"/>
          <c:y val="0.88938053097345138"/>
          <c:w val="0.36680455987777649"/>
          <c:h val="6.1946902654867263E-2"/>
        </c:manualLayout>
      </c:layout>
      <c:overlay val="0"/>
      <c:spPr>
        <a:noFill/>
        <a:ln w="2533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02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8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600" b="0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 собака в чём-то превосходить человека?</a:t>
            </a:r>
            <a:endParaRPr lang="ru-RU" sz="16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496134525314701"/>
          <c:y val="3.1671226621342363E-2"/>
        </c:manualLayout>
      </c:layout>
      <c:overlay val="0"/>
      <c:spPr>
        <a:noFill/>
        <a:ln w="25359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1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759-425B-85E9-21DEC1E1A9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1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9-425B-85E9-21DEC1E1A9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1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759-425B-85E9-21DEC1E1A9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19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59-425B-85E9-21DEC1E1A981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59-425B-85E9-21DEC1E1A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7086077674313"/>
          <c:y val="0.8964401294498382"/>
          <c:w val="0.35227985214089891"/>
          <c:h val="6.7961165048543812E-2"/>
        </c:manualLayout>
      </c:layout>
      <c:overlay val="0"/>
      <c:spPr>
        <a:noFill/>
        <a:ln w="2535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1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Вы с такими произведениями, героями которых являются собаки? </a:t>
            </a:r>
            <a:endParaRPr lang="ru-RU" sz="16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 w="2531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977107576683639"/>
          <c:y val="0.18556119838751875"/>
          <c:w val="0.45274057625548697"/>
          <c:h val="0.814438801612481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8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47D-417D-8C04-ECB33780C3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898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7D-417D-8C04-ECB33780C3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898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7D-417D-8C04-ECB33780C3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898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7D-417D-8C04-ECB33780C30B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7D-417D-8C04-ECB33780C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1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8470869867273023"/>
          <c:y val="0.90196078431372551"/>
          <c:w val="0.36017263036913322"/>
          <c:h val="5.8823529411764712E-2"/>
        </c:manualLayout>
      </c:layout>
      <c:overlay val="0"/>
      <c:spPr>
        <a:noFill/>
        <a:ln w="2531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49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39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</a:t>
            </a:r>
            <a:r>
              <a:rPr lang="ru-RU" sz="1600" b="0" cap="none" spc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бы Вам узнать об этом подробнее, прочитав книги данных авторов</a:t>
            </a:r>
            <a:r>
              <a:rPr lang="ru-RU" sz="16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8377149684647626"/>
          <c:y val="1.9018251365194642E-2"/>
        </c:manualLayout>
      </c:layout>
      <c:overlay val="0"/>
      <c:spPr>
        <a:noFill/>
        <a:ln w="25312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8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F69-40CE-A1A3-E9D512E77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898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69-40CE-A1A3-E9D512E77F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898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69-40CE-A1A3-E9D512E77F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8984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69-40CE-A1A3-E9D512E77F56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69-40CE-A1A3-E9D512E77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12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987503427743174"/>
          <c:y val="0.88401240918779866"/>
          <c:w val="0.35624789438633603"/>
          <c:h val="6.5830721003134848E-2"/>
        </c:manualLayout>
      </c:layout>
      <c:overlay val="0"/>
      <c:spPr>
        <a:noFill/>
        <a:ln w="2531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492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cap="none" spc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b="0" cap="none" spc="0" baseline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 считаете, книги могут воспитать в ребёнке ответственность за тех, кого он приручил</a:t>
            </a:r>
            <a:r>
              <a:rPr lang="ru-RU" b="0" cap="none" spc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c:rich>
      </c:tx>
      <c:layout/>
      <c:overlay val="0"/>
      <c:spPr>
        <a:noFill/>
        <a:ln w="25376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3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754-4CF1-9EB6-1E02AD93D8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3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54-4CF1-9EB6-1E02AD93D8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3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754-4CF1-9EB6-1E02AD93D8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3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54-4CF1-9EB6-1E02AD93D8E2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4-4CF1-9EB6-1E02AD93D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6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661887413327064"/>
          <c:y val="0.8984962406015039"/>
          <c:w val="0.3407915148666118"/>
          <c:h val="6.7669172932330823E-2"/>
        </c:manualLayout>
      </c:layout>
      <c:overlay val="0"/>
      <c:spPr>
        <a:noFill/>
        <a:ln w="2537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1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651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43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507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82375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5929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154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67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369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90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995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416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254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005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880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651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339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139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A3608-A465-4122-BCB3-064D7B4BFD52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8575A8-F80B-4F71-8BA7-64A6EA0D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275" y="224818"/>
            <a:ext cx="11214725" cy="863754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 общеобразовательное  учреждение основная школа № 25 г. Бор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i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214185" y="1701800"/>
            <a:ext cx="11873312" cy="4800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НОУ «интеллект – 2024» </a:t>
            </a:r>
          </a:p>
          <a:p>
            <a:pPr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«ЛИТЕРАТУРА»</a:t>
            </a:r>
          </a:p>
          <a:p>
            <a:pPr algn="ctr">
              <a:buNone/>
            </a:pPr>
            <a:endParaRPr lang="ru-RU" sz="4300" b="1" dirty="0" smtClean="0">
              <a:solidFill>
                <a:srgbClr val="777777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ДРУГ ЧЕЛОВЕКА… а ЧЕЛОВЕК ВСЕГДА СОБАКЕ ДРУГ?»</a:t>
            </a:r>
          </a:p>
          <a:p>
            <a:pPr algn="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класса,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Крупина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Есения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r">
              <a:buNone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Богдашева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</a:t>
            </a:r>
            <a:endParaRPr lang="ru-RU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 Н.В,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</a:p>
          <a:p>
            <a:pPr algn="r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ОШ №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51" y="3271429"/>
            <a:ext cx="3082689" cy="30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3164">
            <a:off x="410932" y="230658"/>
            <a:ext cx="1284704" cy="11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845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0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7058" y="196334"/>
            <a:ext cx="8072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sz="4800" dirty="0"/>
          </a:p>
        </p:txBody>
      </p:sp>
      <p:graphicFrame>
        <p:nvGraphicFramePr>
          <p:cNvPr id="4" name="Объект 4"/>
          <p:cNvGraphicFramePr/>
          <p:nvPr>
            <p:extLst>
              <p:ext uri="{D42A27DB-BD31-4B8C-83A1-F6EECF244321}">
                <p14:modId xmlns:p14="http://schemas.microsoft.com/office/powerpoint/2010/main" val="3778395845"/>
              </p:ext>
            </p:extLst>
          </p:nvPr>
        </p:nvGraphicFramePr>
        <p:xfrm>
          <a:off x="2547058" y="1244148"/>
          <a:ext cx="8347478" cy="464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6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7058" y="196334"/>
            <a:ext cx="8072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sz="quarter" idx="13"/>
          </p:nvPr>
        </p:nvGraphicFramePr>
        <p:xfrm>
          <a:off x="947351" y="2366963"/>
          <a:ext cx="5105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6"/>
          <p:cNvGraphicFramePr>
            <a:graphicFrameLocks noGrp="1"/>
          </p:cNvGraphicFramePr>
          <p:nvPr>
            <p:ph sz="quarter" idx="14"/>
          </p:nvPr>
        </p:nvGraphicFramePr>
        <p:xfrm>
          <a:off x="6172200" y="2366963"/>
          <a:ext cx="5105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949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СРАВНЕНИЯ: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0436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40678"/>
              </p:ext>
            </p:extLst>
          </p:nvPr>
        </p:nvGraphicFramePr>
        <p:xfrm>
          <a:off x="-314" y="2118822"/>
          <a:ext cx="12192001" cy="2688848"/>
        </p:xfrm>
        <a:graphic>
          <a:graphicData uri="http://schemas.openxmlformats.org/drawingml/2006/table">
            <a:tbl>
              <a:tblPr/>
              <a:tblGrid>
                <a:gridCol w="139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88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8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Название художественного произведения, автор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Эпоха, в которую жил писатель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Порода собаки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Кличка и её этимология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«Портрет» четвероногого друга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Социальный статус хозяина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Как проявляет себя собака по отношению к человеку?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Как проявляет себя человек по отношению к собаке?</a:t>
                      </a:r>
                    </a:p>
                  </a:txBody>
                  <a:tcPr marL="61498" marR="614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3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80086"/>
            <a:ext cx="10364451" cy="86497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главе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55803"/>
            <a:ext cx="10436098" cy="580219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Порода собак в художественных произведениях определяется эпохой, которая отражена на страницах книги, и социальным статусом хозяина;</a:t>
            </a:r>
          </a:p>
          <a:p>
            <a:pPr marL="457200" indent="-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прочитанных художественных произведениях собака – друг человека, а человек не всегда друг для неё;</a:t>
            </a:r>
          </a:p>
          <a:p>
            <a:pPr marL="457200" indent="-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используют образ собаки для отображения истинной нравственности человека;</a:t>
            </a:r>
          </a:p>
          <a:p>
            <a:pPr marL="457200" indent="-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нравственного отношения к братьям нашим меньшим возрастает, поэтому растёт число произведений на эту тему;</a:t>
            </a:r>
          </a:p>
          <a:p>
            <a:pPr marL="457200" indent="-45720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нравственных качеств в современном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воспитанию могут помочь книги о собаках.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3040" y="-321191"/>
            <a:ext cx="2308143" cy="23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8493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794" y="1414021"/>
            <a:ext cx="11974286" cy="5443979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могут помочь книги о собаках.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воспитанный человек никогда не сделает ничего плохого «братьям нашим меньшим».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575" cy="16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054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1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5385" y="1635603"/>
            <a:ext cx="10363826" cy="4180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2424" y="3044037"/>
            <a:ext cx="7113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4" y="-629176"/>
            <a:ext cx="5200650" cy="78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92914">
            <a:off x="-946108" y="1990041"/>
            <a:ext cx="52006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919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297688" y="2350314"/>
            <a:ext cx="8617791" cy="4507686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мире всё чаще                                                 наблюдается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равнодушное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жестокое отношение к братьям нашим меньшим.</a:t>
            </a:r>
          </a:p>
          <a:p>
            <a:pPr marL="0" indent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привлечёт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школьников к умному и преданному животному, тогда они начнут задумываться об ответственном отношении к тем, «кого мы приручили». </a:t>
            </a:r>
            <a:endParaRPr lang="ru-RU" sz="32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885" y="2165627"/>
            <a:ext cx="184694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835900" cy="349001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всегда ли человек является другом для собаки на страницах художественных произведений русской и зарубежной литературы.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4" y="2479544"/>
            <a:ext cx="3426941" cy="342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835900" cy="34900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и проанализировать выбранные в качестве объекта исследования произведения отечественных и зарубежных авторов;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примеры образов собак в произведениях этих писателей и понять, какую роль выполняет собака по отношению к человеку (друг, помощник и пр.);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 по текстам отношение человека к собаке.</a:t>
            </a:r>
          </a:p>
          <a:p>
            <a:endParaRPr lang="ru-RU" sz="32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4" y="2479544"/>
            <a:ext cx="3426941" cy="342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3243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6100" y="2367092"/>
            <a:ext cx="7658100" cy="34241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произведении есть образ собаки, то через отношение к ней человека автор показывает его нравственные качества.</a:t>
            </a:r>
          </a:p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338" y="2334012"/>
            <a:ext cx="1772756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424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786" y="270755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7455242" y="2718486"/>
            <a:ext cx="4558957" cy="41395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913774" y="1622854"/>
            <a:ext cx="10450912" cy="49434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Теоретические: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литературных источников, а также их сравнение;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данных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979" y="4135394"/>
            <a:ext cx="916737" cy="84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4447" y="3690123"/>
            <a:ext cx="4025101" cy="211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9301" y="4107792"/>
            <a:ext cx="1069975" cy="1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473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8617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ГЛАВЕ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в произведениях художественной литературы является: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3774" y="2042984"/>
            <a:ext cx="10363826" cy="458023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Отражением определённой эпохи;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Указанием на социальную принадлежность героя текста;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Средством характеристики главного героя;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Средством нравственного воспитания ребёнка-читателя: понимания им того, что  собака – друг человека и человек должен быть ей тоже другом.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dirty="0"/>
          </a:p>
        </p:txBody>
      </p:sp>
      <p:graphicFrame>
        <p:nvGraphicFramePr>
          <p:cNvPr id="9" name="Объект 1"/>
          <p:cNvGraphicFramePr/>
          <p:nvPr/>
        </p:nvGraphicFramePr>
        <p:xfrm>
          <a:off x="996780" y="2347784"/>
          <a:ext cx="4914606" cy="353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2"/>
          <p:cNvGraphicFramePr>
            <a:graphicFrameLocks noGrp="1"/>
          </p:cNvGraphicFramePr>
          <p:nvPr>
            <p:ph sz="quarter" idx="14"/>
          </p:nvPr>
        </p:nvGraphicFramePr>
        <p:xfrm>
          <a:off x="6114535" y="2284586"/>
          <a:ext cx="5105400" cy="358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97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1451" y="87902"/>
            <a:ext cx="10363200" cy="15954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Анкетный опрос учащихся: </a:t>
            </a:r>
            <a:endParaRPr lang="ru-RU" dirty="0"/>
          </a:p>
        </p:txBody>
      </p:sp>
      <p:graphicFrame>
        <p:nvGraphicFramePr>
          <p:cNvPr id="4" name="Объект 3"/>
          <p:cNvGraphicFramePr/>
          <p:nvPr/>
        </p:nvGraphicFramePr>
        <p:xfrm>
          <a:off x="3308333" y="1869207"/>
          <a:ext cx="5591810" cy="379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71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667</TotalTime>
  <Words>512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Georgia</vt:lpstr>
      <vt:lpstr>Times New Roman</vt:lpstr>
      <vt:lpstr>Tw Cen MT</vt:lpstr>
      <vt:lpstr>Капля</vt:lpstr>
      <vt:lpstr>Муниципальное автономное  общеобразовательное  учреждение основная школа № 25 г. Бор </vt:lpstr>
      <vt:lpstr>Актуальность работы:</vt:lpstr>
      <vt:lpstr>цель:</vt:lpstr>
      <vt:lpstr>Задачи:</vt:lpstr>
      <vt:lpstr>Гипотеза:</vt:lpstr>
      <vt:lpstr>Методы исследования: </vt:lpstr>
      <vt:lpstr>ВЫВОДЫ ПО ГЛАВЕ i Образ собаки в произведениях художественной литературы является:</vt:lpstr>
      <vt:lpstr>Анкетный опрос учащихся: </vt:lpstr>
      <vt:lpstr>Анкетный опрос учащихся: </vt:lpstr>
      <vt:lpstr>Презентация PowerPoint</vt:lpstr>
      <vt:lpstr>Презентация PowerPoint</vt:lpstr>
      <vt:lpstr>ПАРАМЕТРЫ СРАВНЕНИЯ:</vt:lpstr>
      <vt:lpstr>Выводы по главе ii: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 КРОЛИКА</dc:title>
  <dc:creator>Marina</dc:creator>
  <cp:lastModifiedBy>Наталья</cp:lastModifiedBy>
  <cp:revision>50</cp:revision>
  <dcterms:created xsi:type="dcterms:W3CDTF">2017-10-22T13:14:52Z</dcterms:created>
  <dcterms:modified xsi:type="dcterms:W3CDTF">2024-02-24T15:22:14Z</dcterms:modified>
</cp:coreProperties>
</file>